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T Sans Narrow"/>
      <p:regular r:id="rId19"/>
      <p:bold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bold.fntdata"/><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TSansNarrow-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7c7cb84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7c7cb84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7c7cb84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7c7cb84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7c7cb84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7c7cb84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28948fc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28948fc6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28948fc6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28948fc6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28948fc6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28948fc6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28948fc6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28948fc6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28948fc6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28948fc6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28948fc6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28948fc6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28948fc6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28948fc6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28948fc6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28948fc6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28948fc6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28948fc6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360">
                <a:latin typeface="Times New Roman"/>
                <a:ea typeface="Times New Roman"/>
                <a:cs typeface="Times New Roman"/>
                <a:sym typeface="Times New Roman"/>
              </a:rPr>
              <a:t>WORLD DEVELOPMENT INDICATORS</a:t>
            </a:r>
            <a:endParaRPr sz="4360">
              <a:latin typeface="Times New Roman"/>
              <a:ea typeface="Times New Roman"/>
              <a:cs typeface="Times New Roman"/>
              <a:sym typeface="Times New Roman"/>
            </a:endParaRPr>
          </a:p>
        </p:txBody>
      </p:sp>
      <p:sp>
        <p:nvSpPr>
          <p:cNvPr id="67" name="Google Shape;67;p13"/>
          <p:cNvSpPr txBox="1"/>
          <p:nvPr/>
        </p:nvSpPr>
        <p:spPr>
          <a:xfrm>
            <a:off x="1045425" y="4495325"/>
            <a:ext cx="71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Shruti Ramesh			      Susmita Madineni				   Yoshita Varma</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VISUALIZATION - 1</a:t>
            </a:r>
            <a:endParaRPr/>
          </a:p>
        </p:txBody>
      </p:sp>
      <p:pic>
        <p:nvPicPr>
          <p:cNvPr id="122" name="Google Shape;122;p22"/>
          <p:cNvPicPr preferRelativeResize="0"/>
          <p:nvPr/>
        </p:nvPicPr>
        <p:blipFill>
          <a:blip r:embed="rId3">
            <a:alphaModFix/>
          </a:blip>
          <a:stretch>
            <a:fillRect/>
          </a:stretch>
        </p:blipFill>
        <p:spPr>
          <a:xfrm>
            <a:off x="606350" y="1152425"/>
            <a:ext cx="8066652" cy="3838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VISUALIZATION - 2</a:t>
            </a:r>
            <a:endParaRPr/>
          </a:p>
        </p:txBody>
      </p:sp>
      <p:pic>
        <p:nvPicPr>
          <p:cNvPr id="128" name="Google Shape;128;p23"/>
          <p:cNvPicPr preferRelativeResize="0"/>
          <p:nvPr/>
        </p:nvPicPr>
        <p:blipFill>
          <a:blip r:embed="rId3">
            <a:alphaModFix/>
          </a:blip>
          <a:stretch>
            <a:fillRect/>
          </a:stretch>
        </p:blipFill>
        <p:spPr>
          <a:xfrm>
            <a:off x="152400" y="1152425"/>
            <a:ext cx="8817352" cy="383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VISUALIZATION - 3</a:t>
            </a:r>
            <a:endParaRPr/>
          </a:p>
        </p:txBody>
      </p:sp>
      <p:pic>
        <p:nvPicPr>
          <p:cNvPr id="134" name="Google Shape;134;p24"/>
          <p:cNvPicPr preferRelativeResize="0"/>
          <p:nvPr/>
        </p:nvPicPr>
        <p:blipFill>
          <a:blip r:embed="rId3">
            <a:alphaModFix/>
          </a:blip>
          <a:stretch>
            <a:fillRect/>
          </a:stretch>
        </p:blipFill>
        <p:spPr>
          <a:xfrm>
            <a:off x="152400" y="1152425"/>
            <a:ext cx="8859177" cy="3838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40" name="Google Shape;140;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Accessing dataset - Dataset owner hadn’t provided this data for free. So, we had to query from their database to obtain this dataset.</a:t>
            </a:r>
            <a:endParaRPr sz="1750">
              <a:solidFill>
                <a:srgbClr val="000000"/>
              </a:solidFill>
              <a:latin typeface="Times New Roman"/>
              <a:ea typeface="Times New Roman"/>
              <a:cs typeface="Times New Roman"/>
              <a:sym typeface="Times New Roman"/>
            </a:endParaRPr>
          </a:p>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Dataset cleaning and preparation - As the dataset had </a:t>
            </a:r>
            <a:r>
              <a:rPr lang="en" sz="1785">
                <a:solidFill>
                  <a:srgbClr val="000000"/>
                </a:solidFill>
                <a:latin typeface="Times New Roman"/>
                <a:ea typeface="Times New Roman"/>
                <a:cs typeface="Times New Roman"/>
                <a:sym typeface="Times New Roman"/>
              </a:rPr>
              <a:t>21 million rows with 1344 indicators with any missing values. We had to handle multiple blank chunks of data and import this information from other sources.</a:t>
            </a:r>
            <a:endParaRPr sz="1750">
              <a:solidFill>
                <a:srgbClr val="000000"/>
              </a:solidFill>
              <a:latin typeface="Times New Roman"/>
              <a:ea typeface="Times New Roman"/>
              <a:cs typeface="Times New Roman"/>
              <a:sym typeface="Times New Roman"/>
            </a:endParaRPr>
          </a:p>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Animations in the dashboard - Animation goes from 1960 to 2020 for all the countries so animating such a huge dataset in each frame/second was quite challenging. We accessed sets of </a:t>
            </a:r>
            <a:r>
              <a:rPr lang="en" sz="1750">
                <a:solidFill>
                  <a:srgbClr val="000000"/>
                </a:solidFill>
                <a:latin typeface="Times New Roman"/>
                <a:ea typeface="Times New Roman"/>
                <a:cs typeface="Times New Roman"/>
                <a:sym typeface="Times New Roman"/>
              </a:rPr>
              <a:t>data frames</a:t>
            </a:r>
            <a:r>
              <a:rPr lang="en" sz="1750">
                <a:solidFill>
                  <a:srgbClr val="000000"/>
                </a:solidFill>
                <a:latin typeface="Times New Roman"/>
                <a:ea typeface="Times New Roman"/>
                <a:cs typeface="Times New Roman"/>
                <a:sym typeface="Times New Roman"/>
              </a:rPr>
              <a:t> and kept it in a loop for the set range of years to generate the animation.</a:t>
            </a:r>
            <a:endParaRPr sz="175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75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795">
                <a:solidFill>
                  <a:srgbClr val="000000"/>
                </a:solidFill>
                <a:latin typeface="Times New Roman"/>
                <a:ea typeface="Times New Roman"/>
                <a:cs typeface="Times New Roman"/>
                <a:sym typeface="Times New Roman"/>
              </a:rPr>
              <a:t>HYPOTHESIS:</a:t>
            </a:r>
            <a:endParaRPr b="1"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lang="en" sz="1795">
                <a:solidFill>
                  <a:srgbClr val="000000"/>
                </a:solidFill>
                <a:latin typeface="Times New Roman"/>
                <a:ea typeface="Times New Roman"/>
                <a:cs typeface="Times New Roman"/>
                <a:sym typeface="Times New Roman"/>
              </a:rPr>
              <a:t>Life expectancy is getting better for the majority of the countries across the globe. Country's development and growth can be motivating factors for increase in life expectancy. </a:t>
            </a:r>
            <a:endParaRPr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t/>
            </a:r>
            <a:endParaRPr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b="1" lang="en" sz="1795">
                <a:solidFill>
                  <a:srgbClr val="000000"/>
                </a:solidFill>
                <a:latin typeface="Times New Roman"/>
                <a:ea typeface="Times New Roman"/>
                <a:cs typeface="Times New Roman"/>
                <a:sym typeface="Times New Roman"/>
              </a:rPr>
              <a:t>GOALS: </a:t>
            </a:r>
            <a:endParaRPr b="1"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lang="en" sz="1795">
                <a:solidFill>
                  <a:srgbClr val="000000"/>
                </a:solidFill>
                <a:latin typeface="Times New Roman"/>
                <a:ea typeface="Times New Roman"/>
                <a:cs typeface="Times New Roman"/>
                <a:sym typeface="Times New Roman"/>
              </a:rPr>
              <a:t>Analysis of the dataset to identify if the hypothesis is supported or not? Identifying major factors and how much impact do they have in the increase of a country's life expectancy?</a:t>
            </a:r>
            <a:endParaRPr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t/>
            </a:r>
            <a:endParaRPr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t/>
            </a:r>
            <a:endParaRPr sz="179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852"/>
              <a:buNone/>
            </a:pPr>
            <a:r>
              <a:t/>
            </a:r>
            <a:endParaRPr sz="1795">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DATASET DESCRIPTION</a:t>
            </a:r>
            <a:endParaRPr>
              <a:latin typeface="Times New Roman"/>
              <a:ea typeface="Times New Roman"/>
              <a:cs typeface="Times New Roman"/>
              <a:sym typeface="Times New Roman"/>
            </a:endParaRPr>
          </a:p>
        </p:txBody>
      </p:sp>
      <p:sp>
        <p:nvSpPr>
          <p:cNvPr id="79" name="Google Shape;79;p15"/>
          <p:cNvSpPr txBox="1"/>
          <p:nvPr>
            <p:ph idx="1" type="body"/>
          </p:nvPr>
        </p:nvSpPr>
        <p:spPr>
          <a:xfrm>
            <a:off x="311700" y="1152425"/>
            <a:ext cx="8520600" cy="3416700"/>
          </a:xfrm>
          <a:prstGeom prst="rect">
            <a:avLst/>
          </a:prstGeom>
        </p:spPr>
        <p:txBody>
          <a:bodyPr anchorCtr="0" anchor="t" bIns="91425" lIns="91425" spcFirstLastPara="1" rIns="91425" wrap="square" tIns="91425">
            <a:noAutofit/>
          </a:bodyPr>
          <a:lstStyle/>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We have used the World Development Indicators dataset to identify the factors contributing towards a country's life expectancy. </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Describes data for a period of 60 years(1960-2020) for 247 countries.</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Has 21 million rows with 1344 indicators.</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We faced many challenges with the dataset preparation.</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The dataset was not directly available, so we had to query it from the World Bank and import from wbdata.</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After this, cleaning and handling the dataset also took us several days primarily because its size.</a:t>
            </a:r>
            <a:endParaRPr sz="1785">
              <a:solidFill>
                <a:srgbClr val="000000"/>
              </a:solidFill>
              <a:latin typeface="Times New Roman"/>
              <a:ea typeface="Times New Roman"/>
              <a:cs typeface="Times New Roman"/>
              <a:sym typeface="Times New Roman"/>
            </a:endParaRPr>
          </a:p>
          <a:p>
            <a:pPr indent="-341947" lvl="0" marL="457200" rtl="0" algn="l">
              <a:lnSpc>
                <a:spcPct val="105000"/>
              </a:lnSpc>
              <a:spcBef>
                <a:spcPts val="0"/>
              </a:spcBef>
              <a:spcAft>
                <a:spcPts val="0"/>
              </a:spcAft>
              <a:buClr>
                <a:srgbClr val="000000"/>
              </a:buClr>
              <a:buSzPts val="1785"/>
              <a:buFont typeface="Times New Roman"/>
              <a:buChar char="●"/>
            </a:pPr>
            <a:r>
              <a:rPr lang="en" sz="1785">
                <a:solidFill>
                  <a:srgbClr val="000000"/>
                </a:solidFill>
                <a:latin typeface="Times New Roman"/>
                <a:ea typeface="Times New Roman"/>
                <a:cs typeface="Times New Roman"/>
                <a:sym typeface="Times New Roman"/>
              </a:rPr>
              <a:t>Dataset link - https://www.kaggle.com/datasets/bigquery/worldbank-wdi</a:t>
            </a:r>
            <a:endParaRPr sz="1785">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SzPts val="358"/>
              <a:buNone/>
            </a:pPr>
            <a:r>
              <a:t/>
            </a:r>
            <a:endParaRPr sz="1785">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PROJECT DEVELOPMENT</a:t>
            </a:r>
            <a:endParaRPr>
              <a:latin typeface="Times New Roman"/>
              <a:ea typeface="Times New Roman"/>
              <a:cs typeface="Times New Roman"/>
              <a:sym typeface="Times New Roman"/>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a:bodyPr>
          <a:lstStyle/>
          <a:p>
            <a:pPr indent="-328453" lvl="0" marL="457200" rtl="0" algn="l">
              <a:spcBef>
                <a:spcPts val="0"/>
              </a:spcBef>
              <a:spcAft>
                <a:spcPts val="0"/>
              </a:spcAft>
              <a:buClr>
                <a:srgbClr val="000000"/>
              </a:buClr>
              <a:buSzPct val="100000"/>
              <a:buFont typeface="Times New Roman"/>
              <a:buChar char="●"/>
            </a:pPr>
            <a:r>
              <a:rPr lang="en" sz="1700">
                <a:solidFill>
                  <a:srgbClr val="000000"/>
                </a:solidFill>
                <a:latin typeface="Times New Roman"/>
                <a:ea typeface="Times New Roman"/>
                <a:cs typeface="Times New Roman"/>
                <a:sym typeface="Times New Roman"/>
              </a:rPr>
              <a:t>Streamlit</a:t>
            </a:r>
            <a:endParaRPr sz="17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700">
                <a:solidFill>
                  <a:srgbClr val="000000"/>
                </a:solidFill>
                <a:latin typeface="Times New Roman"/>
                <a:ea typeface="Times New Roman"/>
                <a:cs typeface="Times New Roman"/>
                <a:sym typeface="Times New Roman"/>
              </a:rPr>
              <a:t>Streamlit has a distinctive data flow. Any time, something changes in your code or anything needs to be updated on the screen, streamlit reruns your python script entirely from top to bottom</a:t>
            </a:r>
            <a:endParaRPr sz="1700">
              <a:solidFill>
                <a:srgbClr val="000000"/>
              </a:solidFill>
              <a:latin typeface="Times New Roman"/>
              <a:ea typeface="Times New Roman"/>
              <a:cs typeface="Times New Roman"/>
              <a:sym typeface="Times New Roman"/>
            </a:endParaRPr>
          </a:p>
          <a:p>
            <a:pPr indent="-328453" lvl="0" marL="457200" rtl="0" algn="l">
              <a:spcBef>
                <a:spcPts val="1200"/>
              </a:spcBef>
              <a:spcAft>
                <a:spcPts val="0"/>
              </a:spcAft>
              <a:buClr>
                <a:srgbClr val="000000"/>
              </a:buClr>
              <a:buSzPct val="100000"/>
              <a:buFont typeface="Times New Roman"/>
              <a:buChar char="●"/>
            </a:pPr>
            <a:r>
              <a:rPr lang="en" sz="1700">
                <a:solidFill>
                  <a:srgbClr val="000000"/>
                </a:solidFill>
                <a:latin typeface="Times New Roman"/>
                <a:ea typeface="Times New Roman"/>
                <a:cs typeface="Times New Roman"/>
                <a:sym typeface="Times New Roman"/>
              </a:rPr>
              <a:t>Python libraries - numpy, pandas, plotly </a:t>
            </a:r>
            <a:endParaRPr sz="17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700">
                <a:solidFill>
                  <a:srgbClr val="000000"/>
                </a:solidFill>
                <a:latin typeface="Times New Roman"/>
                <a:ea typeface="Times New Roman"/>
                <a:cs typeface="Times New Roman"/>
                <a:sym typeface="Times New Roman"/>
              </a:rPr>
              <a:t>This majorly helped in data cleaning and preprocessing dataset.</a:t>
            </a:r>
            <a:endParaRPr sz="1700">
              <a:solidFill>
                <a:srgbClr val="000000"/>
              </a:solidFill>
              <a:latin typeface="Times New Roman"/>
              <a:ea typeface="Times New Roman"/>
              <a:cs typeface="Times New Roman"/>
              <a:sym typeface="Times New Roman"/>
            </a:endParaRPr>
          </a:p>
          <a:p>
            <a:pPr indent="-328453" lvl="0" marL="457200" rtl="0" algn="l">
              <a:spcBef>
                <a:spcPts val="1200"/>
              </a:spcBef>
              <a:spcAft>
                <a:spcPts val="0"/>
              </a:spcAft>
              <a:buClr>
                <a:srgbClr val="000000"/>
              </a:buClr>
              <a:buSzPct val="100000"/>
              <a:buFont typeface="Times New Roman"/>
              <a:buChar char="●"/>
            </a:pPr>
            <a:r>
              <a:rPr lang="en" sz="1700">
                <a:solidFill>
                  <a:srgbClr val="000000"/>
                </a:solidFill>
                <a:latin typeface="Times New Roman"/>
                <a:ea typeface="Times New Roman"/>
                <a:cs typeface="Times New Roman"/>
                <a:sym typeface="Times New Roman"/>
              </a:rPr>
              <a:t>SQL </a:t>
            </a:r>
            <a:endParaRPr sz="17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700">
                <a:solidFill>
                  <a:srgbClr val="000000"/>
                </a:solidFill>
                <a:latin typeface="Times New Roman"/>
                <a:ea typeface="Times New Roman"/>
                <a:cs typeface="Times New Roman"/>
                <a:sym typeface="Times New Roman"/>
              </a:rPr>
              <a:t>With SQL we were able to access data from the database.</a:t>
            </a:r>
            <a:endParaRPr sz="17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7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LIST OF USERS</a:t>
            </a:r>
            <a:endParaRPr>
              <a:latin typeface="Times New Roman"/>
              <a:ea typeface="Times New Roman"/>
              <a:cs typeface="Times New Roman"/>
              <a:sym typeface="Times New Roman"/>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USER 1:  Politicians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USER 2: The World Bank Group</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USER 3: Journalists</a:t>
            </a:r>
            <a:endParaRPr>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rgbClr val="000000"/>
                </a:solidFill>
                <a:latin typeface="Times New Roman"/>
                <a:ea typeface="Times New Roman"/>
                <a:cs typeface="Times New Roman"/>
                <a:sym typeface="Times New Roman"/>
              </a:rPr>
              <a:t>We selected these users because they have the majorly responsible in analyzing  country’s development and growth. Our complete dashboard is based on the users who have major role in knowing factors influencing life expectancy and comparing it across countries.</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TASK DETAILS FOR POLITICIANS</a:t>
            </a:r>
            <a:endParaRPr>
              <a:latin typeface="Times New Roman"/>
              <a:ea typeface="Times New Roman"/>
              <a:cs typeface="Times New Roman"/>
              <a:sym typeface="Times New Roman"/>
            </a:endParaRPr>
          </a:p>
        </p:txBody>
      </p:sp>
      <p:sp>
        <p:nvSpPr>
          <p:cNvPr id="97" name="Google Shape;97;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Identifying their respective country in the world map visualization.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Identify if life expectancy for their country is increasing or decreasing.</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Understand the correlation between world development indicators and life expectancy.</a:t>
            </a:r>
            <a:endParaRPr>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354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TASK DETAILS FOR THE WORLD BANK GROUP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3" name="Google Shape;103;p19"/>
          <p:cNvSpPr txBox="1"/>
          <p:nvPr>
            <p:ph idx="1" type="body"/>
          </p:nvPr>
        </p:nvSpPr>
        <p:spPr>
          <a:xfrm>
            <a:off x="311700" y="1266325"/>
            <a:ext cx="8520600" cy="22089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34327" lvl="0" marL="457200" rtl="0" algn="l">
              <a:spcBef>
                <a:spcPts val="120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Identify if life expectancies are increasing or decreasing for the countries.</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Identify how the indicators are contributing for the changes in life expectancies across the countries.</a:t>
            </a:r>
            <a:endParaRPr>
              <a:solidFill>
                <a:srgbClr val="000000"/>
              </a:solidFill>
              <a:latin typeface="Times New Roman"/>
              <a:ea typeface="Times New Roman"/>
              <a:cs typeface="Times New Roman"/>
              <a:sym typeface="Times New Roman"/>
            </a:endParaRPr>
          </a:p>
          <a:p>
            <a:pPr indent="-334327" lvl="0" marL="457200" rtl="0" algn="l">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In future, they can identify more development factors which are correlated to life expectancy. They can be included in this dashboard once the dataset is updated.</a:t>
            </a:r>
            <a:endParaRPr>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TASK DETAILS FOR JOURNALISTS</a:t>
            </a:r>
            <a:endParaRPr>
              <a:latin typeface="Times New Roman"/>
              <a:ea typeface="Times New Roman"/>
              <a:cs typeface="Times New Roman"/>
              <a:sym typeface="Times New Roman"/>
            </a:endParaRPr>
          </a:p>
        </p:txBody>
      </p:sp>
      <p:sp>
        <p:nvSpPr>
          <p:cNvPr id="109" name="Google Shape;10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Identify and derive how the indicators are contributing to the life expectancy of the countries. </a:t>
            </a:r>
            <a:endParaRPr sz="1750">
              <a:solidFill>
                <a:srgbClr val="000000"/>
              </a:solidFill>
              <a:latin typeface="Times New Roman"/>
              <a:ea typeface="Times New Roman"/>
              <a:cs typeface="Times New Roman"/>
              <a:sym typeface="Times New Roman"/>
            </a:endParaRPr>
          </a:p>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Analyze how each indicator is contributing to life expectancies increase or decrease over the years.</a:t>
            </a:r>
            <a:endParaRPr sz="1750">
              <a:solidFill>
                <a:srgbClr val="000000"/>
              </a:solidFill>
              <a:latin typeface="Times New Roman"/>
              <a:ea typeface="Times New Roman"/>
              <a:cs typeface="Times New Roman"/>
              <a:sym typeface="Times New Roman"/>
            </a:endParaRPr>
          </a:p>
          <a:p>
            <a:pPr indent="-339725" lvl="0" marL="457200" rtl="0" algn="l">
              <a:spcBef>
                <a:spcPts val="0"/>
              </a:spcBef>
              <a:spcAft>
                <a:spcPts val="0"/>
              </a:spcAft>
              <a:buClr>
                <a:srgbClr val="000000"/>
              </a:buClr>
              <a:buSzPts val="1750"/>
              <a:buFont typeface="Times New Roman"/>
              <a:buChar char="●"/>
            </a:pPr>
            <a:r>
              <a:rPr lang="en" sz="1750">
                <a:solidFill>
                  <a:srgbClr val="000000"/>
                </a:solidFill>
                <a:latin typeface="Times New Roman"/>
                <a:ea typeface="Times New Roman"/>
                <a:cs typeface="Times New Roman"/>
                <a:sym typeface="Times New Roman"/>
              </a:rPr>
              <a:t>Analyze and compare the life expectancies across the selected countries.</a:t>
            </a:r>
            <a:endParaRPr sz="175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75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DASHBOARD DEMO</a:t>
            </a:r>
            <a:endParaRPr>
              <a:latin typeface="Times New Roman"/>
              <a:ea typeface="Times New Roman"/>
              <a:cs typeface="Times New Roman"/>
              <a:sym typeface="Times New Roman"/>
            </a:endParaRPr>
          </a:p>
        </p:txBody>
      </p:sp>
      <p:sp>
        <p:nvSpPr>
          <p:cNvPr id="115" name="Google Shape;11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0" y="1152425"/>
            <a:ext cx="9144003" cy="427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